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8" r:id="rId4"/>
  </p:sldMasterIdLst>
  <p:notesMasterIdLst>
    <p:notesMasterId r:id="rId16"/>
  </p:notesMasterIdLst>
  <p:sldIdLst>
    <p:sldId id="267" r:id="rId5"/>
    <p:sldId id="285" r:id="rId6"/>
    <p:sldId id="289" r:id="rId7"/>
    <p:sldId id="292" r:id="rId8"/>
    <p:sldId id="288" r:id="rId9"/>
    <p:sldId id="293" r:id="rId10"/>
    <p:sldId id="294" r:id="rId11"/>
    <p:sldId id="284" r:id="rId12"/>
    <p:sldId id="295" r:id="rId13"/>
    <p:sldId id="290" r:id="rId14"/>
    <p:sldId id="29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74E2C7-477D-46E9-807E-19918EF95AE7}" v="77" dt="2020-10-12T19:17:50.4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525" autoAdjust="0"/>
  </p:normalViewPr>
  <p:slideViewPr>
    <p:cSldViewPr snapToGrid="0">
      <p:cViewPr varScale="1">
        <p:scale>
          <a:sx n="86" d="100"/>
          <a:sy n="86" d="100"/>
        </p:scale>
        <p:origin x="120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847EA-9081-43A3-8211-C31C722014ED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27234-4CCC-4D44-8574-686ADA7EE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478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olynomial_interpolatio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Spline interpolation is a special case of polynomial interpolation where the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interpolant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function, at a set of known points used to compute values.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27234-4CCC-4D44-8574-686ADA7EE3A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454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/>
              <a:t>Λ</a:t>
            </a:r>
            <a:r>
              <a:rPr lang="en-US" sz="1200" baseline="-25000" dirty="0"/>
              <a:t>1, </a:t>
            </a:r>
            <a:r>
              <a:rPr lang="el-GR" sz="1200" dirty="0"/>
              <a:t>λ</a:t>
            </a:r>
            <a:r>
              <a:rPr lang="en-US" sz="1200" baseline="-25000" dirty="0"/>
              <a:t>2, </a:t>
            </a:r>
            <a:r>
              <a:rPr lang="el-GR" sz="1200" dirty="0"/>
              <a:t>λ</a:t>
            </a:r>
            <a:r>
              <a:rPr lang="en-US" sz="1200" baseline="-25000" dirty="0"/>
              <a:t>3</a:t>
            </a:r>
            <a:r>
              <a:rPr lang="en-US" sz="1200" dirty="0"/>
              <a:t>  &gt; 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27234-4CCC-4D44-8574-686ADA7EE3A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383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27234-4CCC-4D44-8574-686ADA7EE3A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639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Cubic spline interpolation is a special case for Spline interpolation. It generates an interpolating polynomial that is smoother and has smaller error compared to interpolating polynomials (e.g. Lagrange polynomial, Newton polynomial).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concept of spline is using a thin, flexible strip called a spline to draw smooth curves through a set of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27234-4CCC-4D44-8574-686ADA7EE3A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512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use Spline, because higher order polynomials is not a good idea and cause  Runge's phenomenon problem. Runge's phenomenon is a problem of oscillation at the edges of an interval that occurs when using 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Polynomial interpolation"/>
              </a:rPr>
              <a:t>polynomial interpolation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with polynomials of high degree, usually over a set of equidistantly-spaced interpolation points.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27234-4CCC-4D44-8574-686ADA7EE3A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548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Spline provide a better approximation of the behavior of functions that have local and abrupt changes. Just like the Prof was trying to add value points to the polynomial.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27234-4CCC-4D44-8574-686ADA7EE3A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65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27234-4CCC-4D44-8574-686ADA7EE3A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71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27234-4CCC-4D44-8574-686ADA7EE3A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37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27234-4CCC-4D44-8574-686ADA7EE3A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805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27234-4CCC-4D44-8574-686ADA7EE3A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100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27234-4CCC-4D44-8574-686ADA7EE3A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634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25E670C-5F98-4961-8C9F-57D63CE84659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742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1C99-057F-4FBD-845B-32D673B4DEBB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38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F435-97A5-4A26-BB2D-43B7BA0D4E2A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112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3E38-C98F-4111-98A9-83F0DADA77A7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82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9329F-C0AA-4519-8CC8-15655E3CE069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156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A885-74DC-4CF2-AAB3-12F04A474BD0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344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5394-30EA-4FB8-A570-E6FD01E18BD5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622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E6B1-64AF-47FF-84F1-CFD070D0246D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908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2265-CF42-467A-9B40-C103C58E7FA9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257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5DE5-E34F-4568-A4F3-414B5E687484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86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9F7F-0577-44B4-BD0A-504FDE45910F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2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531DE-2204-4420-8EDD-B13AF617CD81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632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40B7-12B4-44C4-B128-45E241C8D123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456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EFDD-B123-4C25-A5BF-FEAEE2F07A3F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06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0D3C-0497-4FC6-8D6D-9AF5EE895CF1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058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22B1-F1F7-463E-B949-0AC9E3253AA7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26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C5D6-5912-49F2-84D6-8E719EAC93E6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95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753C87-E0CE-4BBA-8ADC-04D27885436A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68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7B5B3-DDE8-49F7-B2D1-6919986D2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9811" y="2164266"/>
            <a:ext cx="7623207" cy="1515533"/>
          </a:xfrm>
        </p:spPr>
        <p:txBody>
          <a:bodyPr>
            <a:noAutofit/>
          </a:bodyPr>
          <a:lstStyle/>
          <a:p>
            <a:r>
              <a:rPr lang="en-US" sz="4800" dirty="0"/>
              <a:t>Cubic spline interpolation &amp; Rational Interpolation with Poles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BAE068-68BE-4F0A-A521-B170F96E0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5522" y="3745099"/>
            <a:ext cx="6815669" cy="1320802"/>
          </a:xfrm>
        </p:spPr>
        <p:txBody>
          <a:bodyPr>
            <a:normAutofit/>
          </a:bodyPr>
          <a:lstStyle/>
          <a:p>
            <a:r>
              <a:rPr lang="en-US" sz="2400" dirty="0"/>
              <a:t>Spline interpolation is a form of interpolation where the interpolant is a special type of piecewise polynomial called a spline.</a:t>
            </a:r>
          </a:p>
        </p:txBody>
      </p:sp>
    </p:spTree>
    <p:extLst>
      <p:ext uri="{BB962C8B-B14F-4D97-AF65-F5344CB8AC3E}">
        <p14:creationId xmlns:p14="http://schemas.microsoft.com/office/powerpoint/2010/main" val="3839077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EE432-823B-40BB-A944-7EEAA7B3F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98" y="131637"/>
            <a:ext cx="11992302" cy="130386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Cholesky Requirement Example (A•x=b)</a:t>
            </a:r>
          </a:p>
        </p:txBody>
      </p:sp>
      <p:sp>
        <p:nvSpPr>
          <p:cNvPr id="12" name="Left Bracket 11">
            <a:extLst>
              <a:ext uri="{FF2B5EF4-FFF2-40B4-BE49-F238E27FC236}">
                <a16:creationId xmlns:a16="http://schemas.microsoft.com/office/drawing/2014/main" id="{0ACD3B35-8DCC-48AC-9A51-363A4721ACF3}"/>
              </a:ext>
            </a:extLst>
          </p:cNvPr>
          <p:cNvSpPr/>
          <p:nvPr/>
        </p:nvSpPr>
        <p:spPr>
          <a:xfrm>
            <a:off x="2242687" y="1559291"/>
            <a:ext cx="144379" cy="109728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ket 14">
            <a:extLst>
              <a:ext uri="{FF2B5EF4-FFF2-40B4-BE49-F238E27FC236}">
                <a16:creationId xmlns:a16="http://schemas.microsoft.com/office/drawing/2014/main" id="{B2F41C3B-0620-4909-8194-55D0BF229608}"/>
              </a:ext>
            </a:extLst>
          </p:cNvPr>
          <p:cNvSpPr/>
          <p:nvPr/>
        </p:nvSpPr>
        <p:spPr>
          <a:xfrm flipH="1">
            <a:off x="3337816" y="1568223"/>
            <a:ext cx="144379" cy="109728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1EEDEB-F95D-47A6-9F23-5759A9CA6A97}"/>
              </a:ext>
            </a:extLst>
          </p:cNvPr>
          <p:cNvSpPr txBox="1"/>
          <p:nvPr/>
        </p:nvSpPr>
        <p:spPr>
          <a:xfrm>
            <a:off x="773809" y="1912755"/>
            <a:ext cx="851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Let</a:t>
            </a:r>
          </a:p>
        </p:txBody>
      </p:sp>
      <p:sp>
        <p:nvSpPr>
          <p:cNvPr id="8" name="Left Bracket 7">
            <a:extLst>
              <a:ext uri="{FF2B5EF4-FFF2-40B4-BE49-F238E27FC236}">
                <a16:creationId xmlns:a16="http://schemas.microsoft.com/office/drawing/2014/main" id="{76EA9F59-E575-4204-BAA5-AC4A1699F231}"/>
              </a:ext>
            </a:extLst>
          </p:cNvPr>
          <p:cNvSpPr/>
          <p:nvPr/>
        </p:nvSpPr>
        <p:spPr>
          <a:xfrm>
            <a:off x="3614279" y="1564551"/>
            <a:ext cx="144379" cy="109728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ket 9">
            <a:extLst>
              <a:ext uri="{FF2B5EF4-FFF2-40B4-BE49-F238E27FC236}">
                <a16:creationId xmlns:a16="http://schemas.microsoft.com/office/drawing/2014/main" id="{3A7B0501-DA58-4FF4-BF53-128149AFFF0D}"/>
              </a:ext>
            </a:extLst>
          </p:cNvPr>
          <p:cNvSpPr/>
          <p:nvPr/>
        </p:nvSpPr>
        <p:spPr>
          <a:xfrm flipH="1">
            <a:off x="3921138" y="1562971"/>
            <a:ext cx="144379" cy="109728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A7266A-9F41-47D5-B6FF-1499088169FD}"/>
              </a:ext>
            </a:extLst>
          </p:cNvPr>
          <p:cNvSpPr txBox="1"/>
          <p:nvPr/>
        </p:nvSpPr>
        <p:spPr>
          <a:xfrm>
            <a:off x="667600" y="383383"/>
            <a:ext cx="5893357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Cubic Splines - Example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4C3C8E2-BD29-49B6-9E5D-2BCA434775B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1775" y="538253"/>
            <a:ext cx="5943600" cy="2127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5ACFF1-5754-4AEB-84DD-DE4536D14D0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86" y="2591232"/>
            <a:ext cx="5943600" cy="27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1307A8-75DA-4A60-9D6B-6D9469C58C5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686" y="538253"/>
            <a:ext cx="5943600" cy="34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275B8-AE28-4537-B98C-451906968C8C}"/>
              </a:ext>
            </a:extLst>
          </p:cNvPr>
          <p:cNvSpPr txBox="1"/>
          <p:nvPr/>
        </p:nvSpPr>
        <p:spPr>
          <a:xfrm>
            <a:off x="6229059" y="4743742"/>
            <a:ext cx="5356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is for natural cubic spline. 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clamped cubic spline, only the B.C will change.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283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9E7C370-059B-492A-8F4F-0741873F259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062303" y="838517"/>
            <a:ext cx="7983855" cy="518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79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EE432-823B-40BB-A944-7EEAA7B3F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0508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0716A1-6D2C-419D-BBBE-BCE4D98AC518}"/>
              </a:ext>
            </a:extLst>
          </p:cNvPr>
          <p:cNvSpPr txBox="1"/>
          <p:nvPr/>
        </p:nvSpPr>
        <p:spPr>
          <a:xfrm>
            <a:off x="1464693" y="2784694"/>
            <a:ext cx="97866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Cubic spline interpolation is a special case for Spline interpolation.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generates an interpolating polynomial that is smoother and has smaller error than interpolating polynomials.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concept of spline uses a thin strip called a spline to draw smooth curves through a set of points.</a:t>
            </a:r>
          </a:p>
        </p:txBody>
      </p:sp>
    </p:spTree>
    <p:extLst>
      <p:ext uri="{BB962C8B-B14F-4D97-AF65-F5344CB8AC3E}">
        <p14:creationId xmlns:p14="http://schemas.microsoft.com/office/powerpoint/2010/main" val="3277594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EE432-823B-40BB-A944-7EEAA7B3F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4" y="707199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0716A1-6D2C-419D-BBBE-BCE4D98AC518}"/>
              </a:ext>
            </a:extLst>
          </p:cNvPr>
          <p:cNvSpPr txBox="1"/>
          <p:nvPr/>
        </p:nvSpPr>
        <p:spPr>
          <a:xfrm>
            <a:off x="1417616" y="3162158"/>
            <a:ext cx="102686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order polynomials is not a good idea and cause  Runge's phenomenon problem. </a:t>
            </a:r>
          </a:p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Runge's phenomenon is a problem of oscillation at the edges of an 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interval that occurs when using polynomial interpolation of high degree.</a:t>
            </a:r>
          </a:p>
        </p:txBody>
      </p:sp>
    </p:spTree>
    <p:extLst>
      <p:ext uri="{BB962C8B-B14F-4D97-AF65-F5344CB8AC3E}">
        <p14:creationId xmlns:p14="http://schemas.microsoft.com/office/powerpoint/2010/main" val="172515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3FFE7F-05C8-43D2-A173-19AAE1820BD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875757" y="623972"/>
            <a:ext cx="4247086" cy="3314769"/>
          </a:xfrm>
          <a:prstGeom prst="rect">
            <a:avLst/>
          </a:prstGeom>
        </p:spPr>
      </p:pic>
      <p:sp>
        <p:nvSpPr>
          <p:cNvPr id="18" name="Text Box 17">
            <a:extLst>
              <a:ext uri="{FF2B5EF4-FFF2-40B4-BE49-F238E27FC236}">
                <a16:creationId xmlns:a16="http://schemas.microsoft.com/office/drawing/2014/main" id="{34FEB96F-B106-41D7-85A2-4C7B7FA665EC}"/>
              </a:ext>
            </a:extLst>
          </p:cNvPr>
          <p:cNvSpPr txBox="1"/>
          <p:nvPr/>
        </p:nvSpPr>
        <p:spPr>
          <a:xfrm>
            <a:off x="1306508" y="4001075"/>
            <a:ext cx="9578984" cy="965464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red curve is </a:t>
            </a:r>
            <a:r>
              <a:rPr lang="en-US" sz="1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Runge function</a:t>
            </a:r>
            <a:r>
              <a:rPr lang="en-US" sz="16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blue curve is </a:t>
            </a:r>
            <a:r>
              <a:rPr lang="en-US" sz="16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5th-order interpolating polynomial</a:t>
            </a:r>
            <a:r>
              <a:rPr lang="en-US" sz="16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(using six equally spaced interpolating points). The green curve is a 9th-order interpolating polynomial (using ten equally spaced interpolating points).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DB2E30-851F-46F6-A120-4E754F407F8E}"/>
              </a:ext>
            </a:extLst>
          </p:cNvPr>
          <p:cNvSpPr txBox="1"/>
          <p:nvPr/>
        </p:nvSpPr>
        <p:spPr>
          <a:xfrm>
            <a:off x="1322868" y="5294494"/>
            <a:ext cx="9524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Spline provide a better approximation of the behavior of functions having local and abrupt changes.</a:t>
            </a:r>
          </a:p>
        </p:txBody>
      </p:sp>
    </p:spTree>
    <p:extLst>
      <p:ext uri="{BB962C8B-B14F-4D97-AF65-F5344CB8AC3E}">
        <p14:creationId xmlns:p14="http://schemas.microsoft.com/office/powerpoint/2010/main" val="3424128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EE432-823B-40BB-A944-7EEAA7B3F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346" y="786106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7AC0D5-33F4-4878-A453-94AC69297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98" y="2752003"/>
            <a:ext cx="10038184" cy="278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74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EE432-823B-40BB-A944-7EEAA7B3F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346" y="786106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DE5984-DF0E-4CF4-AC7B-DAAE1DA6D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317" y="2815508"/>
            <a:ext cx="10371129" cy="278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17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EE432-823B-40BB-A944-7EEAA7B3F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346" y="786106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Spline Order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97472F-D5A1-430C-9ED1-F1E2BE5A5DD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360506" y="2435235"/>
            <a:ext cx="8110997" cy="378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80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EE432-823B-40BB-A944-7EEAA7B3F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288" y="97641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Boundary Conditions: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E277C3-24D7-4ADE-8C10-4B779435800E}"/>
              </a:ext>
            </a:extLst>
          </p:cNvPr>
          <p:cNvSpPr txBox="1"/>
          <p:nvPr/>
        </p:nvSpPr>
        <p:spPr>
          <a:xfrm>
            <a:off x="1314655" y="1530416"/>
            <a:ext cx="2545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	</a:t>
            </a:r>
            <a:r>
              <a:rPr lang="en-US" sz="2400" dirty="0"/>
              <a:t>1	-2	1</a:t>
            </a:r>
          </a:p>
          <a:p>
            <a:r>
              <a:rPr lang="en-US" sz="2400" dirty="0"/>
              <a:t>A    =  -2	-1	3</a:t>
            </a:r>
          </a:p>
          <a:p>
            <a:r>
              <a:rPr lang="en-US" sz="2400" dirty="0"/>
              <a:t>		1	3	4</a:t>
            </a:r>
          </a:p>
        </p:txBody>
      </p:sp>
      <p:sp>
        <p:nvSpPr>
          <p:cNvPr id="12" name="Left Bracket 11">
            <a:extLst>
              <a:ext uri="{FF2B5EF4-FFF2-40B4-BE49-F238E27FC236}">
                <a16:creationId xmlns:a16="http://schemas.microsoft.com/office/drawing/2014/main" id="{0ACD3B35-8DCC-48AC-9A51-363A4721ACF3}"/>
              </a:ext>
            </a:extLst>
          </p:cNvPr>
          <p:cNvSpPr/>
          <p:nvPr/>
        </p:nvSpPr>
        <p:spPr>
          <a:xfrm>
            <a:off x="2242687" y="1559291"/>
            <a:ext cx="144379" cy="109728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ket 14">
            <a:extLst>
              <a:ext uri="{FF2B5EF4-FFF2-40B4-BE49-F238E27FC236}">
                <a16:creationId xmlns:a16="http://schemas.microsoft.com/office/drawing/2014/main" id="{B2F41C3B-0620-4909-8194-55D0BF229608}"/>
              </a:ext>
            </a:extLst>
          </p:cNvPr>
          <p:cNvSpPr/>
          <p:nvPr/>
        </p:nvSpPr>
        <p:spPr>
          <a:xfrm flipH="1">
            <a:off x="3306286" y="1568223"/>
            <a:ext cx="144379" cy="109728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137A9-1F0C-432C-81A9-8E2EFDF1F524}"/>
              </a:ext>
            </a:extLst>
          </p:cNvPr>
          <p:cNvSpPr txBox="1"/>
          <p:nvPr/>
        </p:nvSpPr>
        <p:spPr>
          <a:xfrm>
            <a:off x="891892" y="2875002"/>
            <a:ext cx="10268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determine this cubic spline S(x), we need to determine a</a:t>
            </a:r>
            <a:r>
              <a:rPr lang="en-US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</a:t>
            </a:r>
            <a:r>
              <a:rPr lang="en-US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</a:t>
            </a:r>
            <a:r>
              <a:rPr lang="en-US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</a:t>
            </a:r>
            <a:r>
              <a:rPr lang="en-US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each 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with the following conditions: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7A32E9-2A23-4B8B-8512-F1422851F94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24452" y="3628206"/>
            <a:ext cx="4937915" cy="14775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A6E822-9995-4CA0-BE21-BCA031A52202}"/>
              </a:ext>
            </a:extLst>
          </p:cNvPr>
          <p:cNvSpPr txBox="1"/>
          <p:nvPr/>
        </p:nvSpPr>
        <p:spPr>
          <a:xfrm>
            <a:off x="826136" y="5327584"/>
            <a:ext cx="10268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see that there are n +n + (n -1) + (n-1) = 4n – 2 conditions, but we need to determine </a:t>
            </a: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coefficients, so usually we add two boundary conditions to solve this problem.</a:t>
            </a:r>
          </a:p>
        </p:txBody>
      </p:sp>
    </p:spTree>
    <p:extLst>
      <p:ext uri="{BB962C8B-B14F-4D97-AF65-F5344CB8AC3E}">
        <p14:creationId xmlns:p14="http://schemas.microsoft.com/office/powerpoint/2010/main" val="1739505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EE432-823B-40BB-A944-7EEAA7B3F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288" y="97641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of Boundary Conditions </a:t>
            </a:r>
          </a:p>
        </p:txBody>
      </p:sp>
      <p:sp>
        <p:nvSpPr>
          <p:cNvPr id="12" name="Left Bracket 11">
            <a:extLst>
              <a:ext uri="{FF2B5EF4-FFF2-40B4-BE49-F238E27FC236}">
                <a16:creationId xmlns:a16="http://schemas.microsoft.com/office/drawing/2014/main" id="{0ACD3B35-8DCC-48AC-9A51-363A4721ACF3}"/>
              </a:ext>
            </a:extLst>
          </p:cNvPr>
          <p:cNvSpPr/>
          <p:nvPr/>
        </p:nvSpPr>
        <p:spPr>
          <a:xfrm>
            <a:off x="2242687" y="1559291"/>
            <a:ext cx="144379" cy="109728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137A9-1F0C-432C-81A9-8E2EFDF1F524}"/>
              </a:ext>
            </a:extLst>
          </p:cNvPr>
          <p:cNvSpPr txBox="1"/>
          <p:nvPr/>
        </p:nvSpPr>
        <p:spPr>
          <a:xfrm>
            <a:off x="1430321" y="2583886"/>
            <a:ext cx="10268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three types of common boundary conditions: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A14B8D-4B33-41E9-B20C-6A5AA5C1DC3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81629" y="3159384"/>
            <a:ext cx="8337550" cy="266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95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9E93A1C3E1BD4287808DE525D48F02" ma:contentTypeVersion="13" ma:contentTypeDescription="Create a new document." ma:contentTypeScope="" ma:versionID="82652523577c8505600bf75b4273f4ea">
  <xsd:schema xmlns:xsd="http://www.w3.org/2001/XMLSchema" xmlns:xs="http://www.w3.org/2001/XMLSchema" xmlns:p="http://schemas.microsoft.com/office/2006/metadata/properties" xmlns:ns3="b21fa300-43a1-4d25-8bbf-f556aa97c09e" xmlns:ns4="6b702f4d-6810-448d-9d0f-6658b68e21bf" targetNamespace="http://schemas.microsoft.com/office/2006/metadata/properties" ma:root="true" ma:fieldsID="590e4b9ba3145381b5ae537cd2861156" ns3:_="" ns4:_="">
    <xsd:import namespace="b21fa300-43a1-4d25-8bbf-f556aa97c09e"/>
    <xsd:import namespace="6b702f4d-6810-448d-9d0f-6658b68e21b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1fa300-43a1-4d25-8bbf-f556aa97c09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702f4d-6810-448d-9d0f-6658b68e21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6b702f4d-6810-448d-9d0f-6658b68e21bf" xsi:nil="true"/>
  </documentManagement>
</p:properties>
</file>

<file path=customXml/itemProps1.xml><?xml version="1.0" encoding="utf-8"?>
<ds:datastoreItem xmlns:ds="http://schemas.openxmlformats.org/officeDocument/2006/customXml" ds:itemID="{A3CE54E2-3914-4F8E-91DE-7A6E6AE2A4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1fa300-43a1-4d25-8bbf-f556aa97c09e"/>
    <ds:schemaRef ds:uri="6b702f4d-6810-448d-9d0f-6658b68e21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1E945A-F8B2-4917-A3C0-E5FD0C7053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AC0881-EA88-432B-86BB-4EB78D0EA8C1}">
  <ds:schemaRefs>
    <ds:schemaRef ds:uri="http://schemas.microsoft.com/office/2006/metadata/properties"/>
    <ds:schemaRef ds:uri="http://schemas.microsoft.com/office/infopath/2007/PartnerControls"/>
    <ds:schemaRef ds:uri="6b702f4d-6810-448d-9d0f-6658b68e21b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517</Words>
  <Application>Microsoft Office PowerPoint</Application>
  <PresentationFormat>Widescreen</PresentationFormat>
  <Paragraphs>48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Wingdings</vt:lpstr>
      <vt:lpstr>Organic</vt:lpstr>
      <vt:lpstr>Cubic spline interpolation &amp; Rational Interpolation with Poles </vt:lpstr>
      <vt:lpstr>Introduction</vt:lpstr>
      <vt:lpstr>Significance</vt:lpstr>
      <vt:lpstr>PowerPoint Presentation</vt:lpstr>
      <vt:lpstr>Definition</vt:lpstr>
      <vt:lpstr>Assumption</vt:lpstr>
      <vt:lpstr>Spline Order</vt:lpstr>
      <vt:lpstr>Boundary Conditions:</vt:lpstr>
      <vt:lpstr>Type of Boundary Conditions </vt:lpstr>
      <vt:lpstr>Cholesky Requirement Example (A•x=b)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2020-09-13T23:44:02Z</dcterms:created>
  <dcterms:modified xsi:type="dcterms:W3CDTF">2020-10-12T23:13:34Z</dcterms:modified>
</cp:coreProperties>
</file>